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4692"/>
  </p:normalViewPr>
  <p:slideViewPr>
    <p:cSldViewPr snapToGrid="0" snapToObjects="1">
      <p:cViewPr varScale="1">
        <p:scale>
          <a:sx n="58" d="100"/>
          <a:sy n="58" d="100"/>
        </p:scale>
        <p:origin x="224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2625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607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663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185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8920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6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232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003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412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283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3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4EBB4-73F8-0E4B-92FC-49FF80E6125B}" type="datetimeFigureOut">
              <a:rPr kumimoji="1" lang="zh-CN" altLang="en-US" smtClean="0"/>
              <a:t>2018/12/4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F02BF-9C06-274F-9A59-A4C2F688DD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104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DBPedia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411335"/>
            <a:ext cx="9144000" cy="1655762"/>
          </a:xfrm>
        </p:spPr>
        <p:txBody>
          <a:bodyPr/>
          <a:lstStyle/>
          <a:p>
            <a:r>
              <a:rPr kumimoji="1" lang="en-US" altLang="zh-CN" dirty="0" smtClean="0"/>
              <a:t>2018.12.5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2886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本体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网站使用本体的方法来对其条目内容进行组织和存储</a:t>
            </a:r>
          </a:p>
          <a:p>
            <a:r>
              <a:rPr kumimoji="1" lang="zh-CN" altLang="en-US" dirty="0" smtClean="0"/>
              <a:t>本体一词是指对客观世界存在的事物的系统描述</a:t>
            </a:r>
          </a:p>
          <a:p>
            <a:r>
              <a:rPr kumimoji="1" lang="zh-CN" altLang="en-US" dirty="0" smtClean="0"/>
              <a:t>共享概念模型的明确的形式化规范说明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72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4.1DBPedia</a:t>
            </a:r>
            <a:r>
              <a:rPr kumimoji="1" lang="zh-CN" altLang="en-US" dirty="0" smtClean="0"/>
              <a:t>本体的类和属性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本体的体系结构主要包括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个要素：核心元素集、元素间的交互作用以及这些元素到规范语义间的映射关系。对于本体的一般构造过程，可以用以下公式进行表示：</a:t>
            </a:r>
          </a:p>
          <a:p>
            <a:pPr marL="0" indent="0">
              <a:buNone/>
            </a:pPr>
            <a:r>
              <a:rPr kumimoji="1" lang="en-US" altLang="zh-CN" dirty="0" smtClean="0"/>
              <a:t>	</a:t>
            </a:r>
            <a:r>
              <a:rPr kumimoji="1" lang="zh-CN" altLang="en-US" dirty="0" smtClean="0"/>
              <a:t>本体 </a:t>
            </a:r>
            <a:r>
              <a:rPr kumimoji="1" lang="en-US" altLang="zh-CN" dirty="0" smtClean="0"/>
              <a:t>= </a:t>
            </a:r>
            <a:r>
              <a:rPr kumimoji="1" lang="zh-CN" altLang="en-US" dirty="0" smtClean="0"/>
              <a:t>概念（</a:t>
            </a:r>
            <a:r>
              <a:rPr kumimoji="1" lang="en-US" altLang="zh-CN" dirty="0" smtClean="0"/>
              <a:t>Concept</a:t>
            </a:r>
            <a:r>
              <a:rPr kumimoji="1" lang="zh-CN" altLang="en-US" dirty="0" smtClean="0"/>
              <a:t>） </a:t>
            </a:r>
            <a:r>
              <a:rPr kumimoji="1" lang="en-US" altLang="zh-CN" dirty="0" smtClean="0"/>
              <a:t>+ </a:t>
            </a:r>
            <a:r>
              <a:rPr kumimoji="1" lang="zh-CN" altLang="en-US" dirty="0" smtClean="0"/>
              <a:t>属性（</a:t>
            </a:r>
            <a:r>
              <a:rPr kumimoji="1" lang="en-US" altLang="zh-CN" dirty="0" smtClean="0"/>
              <a:t>Property</a:t>
            </a:r>
            <a:r>
              <a:rPr kumimoji="1" lang="zh-CN" altLang="en-US" dirty="0" smtClean="0"/>
              <a:t>） </a:t>
            </a:r>
            <a:r>
              <a:rPr kumimoji="1" lang="en-US" altLang="zh-CN" dirty="0" smtClean="0"/>
              <a:t>+ </a:t>
            </a:r>
            <a:r>
              <a:rPr kumimoji="1" lang="zh-CN" altLang="en-US" dirty="0" smtClean="0"/>
              <a:t>公理（</a:t>
            </a:r>
            <a:r>
              <a:rPr kumimoji="1" lang="en-US" altLang="zh-CN" dirty="0" smtClean="0"/>
              <a:t>Axiom</a:t>
            </a:r>
            <a:r>
              <a:rPr kumimoji="1" lang="zh-CN" altLang="en-US" dirty="0" smtClean="0"/>
              <a:t>）</a:t>
            </a:r>
            <a:r>
              <a:rPr kumimoji="1" lang="en-US" altLang="zh-CN" dirty="0" smtClean="0"/>
              <a:t>     		+ </a:t>
            </a:r>
            <a:r>
              <a:rPr kumimoji="1" lang="zh-CN" altLang="en-US" dirty="0" smtClean="0"/>
              <a:t>取值（</a:t>
            </a:r>
            <a:r>
              <a:rPr kumimoji="1" lang="en-US" altLang="zh-CN" dirty="0" smtClean="0"/>
              <a:t>Value</a:t>
            </a:r>
            <a:r>
              <a:rPr kumimoji="1" lang="zh-CN" altLang="en-US" dirty="0" smtClean="0"/>
              <a:t>）</a:t>
            </a:r>
            <a:r>
              <a:rPr kumimoji="1" lang="en-US" altLang="zh-CN" dirty="0" smtClean="0"/>
              <a:t>+ </a:t>
            </a:r>
            <a:r>
              <a:rPr kumimoji="1" lang="zh-CN" altLang="en-US" dirty="0" smtClean="0"/>
              <a:t>名义（</a:t>
            </a:r>
            <a:r>
              <a:rPr kumimoji="1" lang="en-US" altLang="zh-CN" dirty="0" smtClean="0"/>
              <a:t>Nominal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150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4.2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/>
              <a:t>共有属性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Type</a:t>
            </a:r>
            <a:r>
              <a:rPr kumimoji="1" lang="zh-CN" altLang="en-US" dirty="0" smtClean="0"/>
              <a:t>属性：类与条目的根本性区分，举例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Film</a:t>
            </a:r>
            <a:r>
              <a:rPr kumimoji="1" lang="zh-CN" altLang="en-US" dirty="0" smtClean="0"/>
              <a:t>   </a:t>
            </a:r>
            <a:r>
              <a:rPr kumimoji="1" lang="en-US" altLang="zh-CN" dirty="0" smtClean="0"/>
              <a:t>Type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class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Call me by your name </a:t>
            </a:r>
            <a:r>
              <a:rPr kumimoji="1" lang="en-US" altLang="zh-CN" dirty="0" err="1" smtClean="0"/>
              <a:t>Type:Film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Istypeof</a:t>
            </a:r>
            <a:r>
              <a:rPr kumimoji="1" lang="zh-CN" altLang="en-US" dirty="0" smtClean="0"/>
              <a:t>属性：列出了该类下属的所有条目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kumimoji="1" lang="en-US" altLang="zh-CN" dirty="0" smtClean="0"/>
              <a:t>	Film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Istypeof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Call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 your name\An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Education\...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Subclassof</a:t>
            </a:r>
            <a:r>
              <a:rPr kumimoji="1" lang="zh-CN" altLang="en-US" dirty="0" smtClean="0"/>
              <a:t>属性：表示该类的上级类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IsSubclassof</a:t>
            </a:r>
            <a:r>
              <a:rPr kumimoji="1" lang="zh-CN" altLang="en-US" dirty="0" smtClean="0"/>
              <a:t>属性：表示该类的下级类</a:t>
            </a:r>
          </a:p>
          <a:p>
            <a:r>
              <a:rPr kumimoji="1" lang="en-US" altLang="zh-CN" dirty="0" err="1" smtClean="0"/>
              <a:t>Sameas</a:t>
            </a:r>
            <a:r>
              <a:rPr kumimoji="1" lang="zh-CN" altLang="en-US" dirty="0" smtClean="0"/>
              <a:t>：指向一个</a:t>
            </a:r>
            <a:r>
              <a:rPr kumimoji="1" lang="en-US" altLang="zh-CN" dirty="0" smtClean="0"/>
              <a:t>URI</a:t>
            </a:r>
            <a:r>
              <a:rPr kumimoji="1" lang="zh-CN" altLang="en-US" dirty="0" smtClean="0"/>
              <a:t>，其中说明了所有跟该类同义的词语</a:t>
            </a:r>
          </a:p>
          <a:p>
            <a:pPr lvl="1"/>
            <a:endParaRPr kumimoji="1" lang="en-US" altLang="zh-CN" dirty="0" smtClean="0"/>
          </a:p>
          <a:p>
            <a:endParaRPr kumimoji="1" lang="zh-CN" altLang="en-US" dirty="0" smtClean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35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4.3DBPedia</a:t>
            </a:r>
            <a:r>
              <a:rPr kumimoji="1" lang="zh-CN" altLang="en-US" dirty="0" smtClean="0"/>
              <a:t>本体结构分析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993706"/>
            <a:ext cx="10515600" cy="4351338"/>
          </a:xfrm>
        </p:spPr>
        <p:txBody>
          <a:bodyPr/>
          <a:lstStyle/>
          <a:p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的本体结构规则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以事物（</a:t>
            </a:r>
            <a:r>
              <a:rPr kumimoji="1" lang="en-US" altLang="zh-CN" dirty="0" smtClean="0"/>
              <a:t>Thing</a:t>
            </a:r>
            <a:r>
              <a:rPr kumimoji="1" lang="zh-CN" altLang="en-US" dirty="0" smtClean="0"/>
              <a:t>）这一概念总括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中涉及到的所有客观事物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事物（</a:t>
            </a:r>
            <a:r>
              <a:rPr kumimoji="1" lang="en-US" altLang="zh-CN" dirty="0" smtClean="0"/>
              <a:t>Thing</a:t>
            </a:r>
            <a:r>
              <a:rPr kumimoji="1" lang="zh-CN" altLang="en-US" dirty="0" smtClean="0"/>
              <a:t>）下有不同的子类，每个字累都可以有自己的子类</a:t>
            </a:r>
            <a:endParaRPr kumimoji="1" lang="zh-CN" altLang="en-US" dirty="0"/>
          </a:p>
          <a:p>
            <a:pPr lvl="1"/>
            <a:r>
              <a:rPr kumimoji="1" lang="zh-CN" altLang="en-US" dirty="0" smtClean="0"/>
              <a:t>条目用以描述具体的事物，从属于某个类和它的全部上级类</a:t>
            </a:r>
          </a:p>
          <a:p>
            <a:pPr marL="457200" lvl="1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991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314" y="365125"/>
            <a:ext cx="11031486" cy="614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52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4.4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/>
              <a:t>优点和缺点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本体结构简单，利于维护和扩展</a:t>
            </a:r>
          </a:p>
          <a:p>
            <a:r>
              <a:rPr kumimoji="1" lang="zh-CN" altLang="en-US" dirty="0" smtClean="0"/>
              <a:t>本体类的设置较为随意，同层次之间的概念语义联系极弱。某些领域类很详细，某些很粗糙，导致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在线查询搜索效率低，在线查询稳定性差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5596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4.5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Linked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Outgoing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links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Silk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IMES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根据某个数据集个性化定义的脚本</a:t>
            </a:r>
          </a:p>
          <a:p>
            <a:r>
              <a:rPr kumimoji="1" lang="en-US" altLang="zh-CN" dirty="0" smtClean="0"/>
              <a:t>Incoming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links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Sindice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4281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产生动机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11711"/>
            <a:ext cx="10515600" cy="4351338"/>
          </a:xfrm>
        </p:spPr>
        <p:txBody>
          <a:bodyPr/>
          <a:lstStyle/>
          <a:p>
            <a:pPr marL="228600" lvl="1">
              <a:spcBef>
                <a:spcPts val="1000"/>
              </a:spcBef>
            </a:pPr>
            <a:r>
              <a:rPr kumimoji="1" lang="zh-CN" altLang="en-US" dirty="0" smtClean="0"/>
              <a:t>由于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固有结构的限制，使得一些查询无法实现：</a:t>
            </a:r>
          </a:p>
          <a:p>
            <a:pPr lvl="1"/>
            <a:r>
              <a:rPr kumimoji="1" lang="zh-CN" altLang="en-US" dirty="0" smtClean="0"/>
              <a:t>流过莱茵河的所有河</a:t>
            </a:r>
          </a:p>
          <a:p>
            <a:pPr lvl="1"/>
            <a:r>
              <a:rPr kumimoji="1" lang="zh-CN" altLang="en-US" dirty="0" smtClean="0"/>
              <a:t>意大利</a:t>
            </a:r>
            <a:r>
              <a:rPr kumimoji="1" lang="en-US" altLang="zh-CN" dirty="0" smtClean="0"/>
              <a:t>18</a:t>
            </a:r>
            <a:r>
              <a:rPr kumimoji="1" lang="zh-CN" altLang="en-US" dirty="0" smtClean="0"/>
              <a:t>世纪之后的作曲家</a:t>
            </a:r>
            <a:endParaRPr kumimoji="1" lang="zh-CN" altLang="en-US" dirty="0"/>
          </a:p>
          <a:p>
            <a:pPr lvl="1"/>
            <a:endParaRPr kumimoji="1" lang="zh-CN" altLang="en-US" dirty="0" smtClean="0"/>
          </a:p>
          <a:p>
            <a:pPr marL="228600" lvl="1">
              <a:spcBef>
                <a:spcPts val="1000"/>
              </a:spcBef>
            </a:pP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从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中抽取结构化的信息，并建立语义网络</a:t>
            </a:r>
          </a:p>
        </p:txBody>
      </p:sp>
    </p:spTree>
    <p:extLst>
      <p:ext uri="{BB962C8B-B14F-4D97-AF65-F5344CB8AC3E}">
        <p14:creationId xmlns:p14="http://schemas.microsoft.com/office/powerpoint/2010/main" val="413677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、抽取框架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输入：</a:t>
            </a:r>
          </a:p>
          <a:p>
            <a:pPr lvl="1"/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仓库</a:t>
            </a:r>
          </a:p>
          <a:p>
            <a:pPr lvl="1"/>
            <a:r>
              <a:rPr kumimoji="1" lang="en-US" altLang="zh-CN" dirty="0" err="1" smtClean="0"/>
              <a:t>MediaWiki</a:t>
            </a:r>
            <a:r>
              <a:rPr kumimoji="1" lang="zh-CN" altLang="en-US" dirty="0" smtClean="0"/>
              <a:t>提供的</a:t>
            </a:r>
            <a:r>
              <a:rPr kumimoji="1" lang="en-US" altLang="zh-CN" dirty="0" smtClean="0"/>
              <a:t>API</a:t>
            </a:r>
            <a:endParaRPr kumimoji="1" lang="zh-CN" altLang="en-US" dirty="0" smtClean="0"/>
          </a:p>
          <a:p>
            <a:r>
              <a:rPr kumimoji="1" lang="zh-CN" altLang="en-US" dirty="0" smtClean="0"/>
              <a:t>解析</a:t>
            </a:r>
          </a:p>
          <a:p>
            <a:pPr lvl="1"/>
            <a:r>
              <a:rPr kumimoji="1" lang="zh-CN" altLang="en-US" dirty="0" smtClean="0"/>
              <a:t>将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中获取的源码转换为抽象语法树</a:t>
            </a:r>
          </a:p>
          <a:p>
            <a:r>
              <a:rPr kumimoji="1" lang="zh-CN" altLang="en-US" dirty="0" smtClean="0"/>
              <a:t>抽取</a:t>
            </a:r>
          </a:p>
          <a:p>
            <a:pPr lvl="1"/>
            <a:r>
              <a:rPr kumimoji="1" lang="zh-CN" altLang="en-US" dirty="0" smtClean="0"/>
              <a:t>根据抽象语法树生成</a:t>
            </a:r>
            <a:r>
              <a:rPr kumimoji="1" lang="en-US" altLang="zh-CN" dirty="0" smtClean="0"/>
              <a:t>RDF</a:t>
            </a:r>
            <a:r>
              <a:rPr kumimoji="1" lang="zh-CN" altLang="en-US" dirty="0" smtClean="0"/>
              <a:t>声明</a:t>
            </a:r>
          </a:p>
          <a:p>
            <a:r>
              <a:rPr kumimoji="1" lang="zh-CN" altLang="en-US" dirty="0" smtClean="0"/>
              <a:t>输出</a:t>
            </a:r>
          </a:p>
          <a:p>
            <a:pPr lvl="1"/>
            <a:r>
              <a:rPr kumimoji="1" lang="zh-CN" altLang="en-US" dirty="0" smtClean="0"/>
              <a:t>将得到的</a:t>
            </a:r>
            <a:r>
              <a:rPr kumimoji="1" lang="en-US" altLang="zh-CN" dirty="0" smtClean="0"/>
              <a:t>RDF</a:t>
            </a:r>
            <a:r>
              <a:rPr kumimoji="1" lang="zh-CN" altLang="en-US" dirty="0" smtClean="0"/>
              <a:t>声明写入槽</a:t>
            </a:r>
          </a:p>
          <a:p>
            <a:pPr lvl="1"/>
            <a:endParaRPr kumimoji="1" lang="zh-CN" altLang="en-US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340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抽取器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抽取的内容主要来自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的信息框以及页面中的标记</a:t>
            </a:r>
          </a:p>
          <a:p>
            <a:pPr lvl="1"/>
            <a:r>
              <a:rPr kumimoji="1" lang="zh-CN" altLang="en-US" dirty="0" smtClean="0"/>
              <a:t>基于映射的信息框抽取器：解决的问题是从</a:t>
            </a:r>
            <a:r>
              <a:rPr kumimoji="1" lang="en-US" altLang="zh-CN" dirty="0" err="1" smtClean="0"/>
              <a:t>infoBox</a:t>
            </a:r>
            <a:r>
              <a:rPr kumimoji="1" lang="zh-CN" altLang="en-US" dirty="0" smtClean="0"/>
              <a:t>提取数据映射到</a:t>
            </a:r>
            <a:r>
              <a:rPr kumimoji="1" lang="en-US" altLang="zh-CN" dirty="0" smtClean="0"/>
              <a:t>ontology. </a:t>
            </a:r>
            <a:r>
              <a:rPr kumimoji="1" lang="en-US" altLang="zh-CN" dirty="0" err="1" smtClean="0"/>
              <a:t>infoBox</a:t>
            </a:r>
            <a:r>
              <a:rPr kumimoji="1" lang="zh-CN" altLang="en-US" dirty="0" smtClean="0"/>
              <a:t>即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中右上角的框，</a:t>
            </a:r>
            <a:r>
              <a:rPr kumimoji="1" lang="en-US" altLang="zh-CN" dirty="0" smtClean="0"/>
              <a:t>ontology</a:t>
            </a:r>
            <a:r>
              <a:rPr kumimoji="1" lang="zh-CN" altLang="en-US" dirty="0" smtClean="0"/>
              <a:t>对应的是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中的本体。</a:t>
            </a:r>
          </a:p>
          <a:p>
            <a:pPr lvl="1"/>
            <a:r>
              <a:rPr kumimoji="1" lang="zh-CN" altLang="en-US" dirty="0" smtClean="0"/>
              <a:t>信息框“生”信息抽取：解决的问题是从</a:t>
            </a:r>
            <a:r>
              <a:rPr kumimoji="1" lang="en-US" altLang="zh-CN" dirty="0" err="1" smtClean="0"/>
              <a:t>infoBox</a:t>
            </a:r>
            <a:r>
              <a:rPr kumimoji="1" lang="zh-CN" altLang="en-US" dirty="0" smtClean="0"/>
              <a:t>提取数据直接存到</a:t>
            </a:r>
            <a:r>
              <a:rPr kumimoji="1" lang="en-US" altLang="zh-CN" dirty="0" smtClean="0"/>
              <a:t>RDF. </a:t>
            </a:r>
            <a:r>
              <a:rPr kumimoji="1" lang="zh-CN" altLang="en-US" dirty="0" smtClean="0"/>
              <a:t>即将</a:t>
            </a:r>
            <a:r>
              <a:rPr kumimoji="1" lang="en-US" altLang="zh-CN" dirty="0" err="1" smtClean="0"/>
              <a:t>infoBox</a:t>
            </a:r>
            <a:r>
              <a:rPr kumimoji="1" lang="zh-CN" altLang="en-US" dirty="0" smtClean="0"/>
              <a:t>中的属性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值对存放至</a:t>
            </a:r>
            <a:r>
              <a:rPr kumimoji="1" lang="en-US" altLang="zh-CN" dirty="0" smtClean="0"/>
              <a:t>RDF</a:t>
            </a:r>
            <a:r>
              <a:rPr kumimoji="1" lang="zh-CN" altLang="en-US" dirty="0" smtClean="0"/>
              <a:t>中，这种方式产生的数据语义并不丰富，质量还有待提高。</a:t>
            </a:r>
          </a:p>
          <a:p>
            <a:pPr lvl="1"/>
            <a:r>
              <a:rPr kumimoji="1" lang="zh-CN" altLang="en-US" dirty="0" smtClean="0"/>
              <a:t>特征提取：特征提取是利用一些抽取器将某一个确定的特征从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的一篇文章（也可以理解为一个网页，不限于</a:t>
            </a:r>
            <a:r>
              <a:rPr kumimoji="1" lang="en-US" altLang="zh-CN" dirty="0" err="1" smtClean="0"/>
              <a:t>infobox</a:t>
            </a:r>
            <a:r>
              <a:rPr kumimoji="1" lang="zh-CN" altLang="en-US" dirty="0" smtClean="0"/>
              <a:t>）中抽取出来，比如抽取一个坐标或者标签</a:t>
            </a:r>
          </a:p>
          <a:p>
            <a:pPr lvl="1"/>
            <a:r>
              <a:rPr kumimoji="1" lang="zh-CN" altLang="en-US" dirty="0" smtClean="0"/>
              <a:t>统计的抽取： 一些自然语言处理相关的抽取器，将所有</a:t>
            </a:r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的页面中的数据汇总起来，使能够提供一些统计值，比如页面链接数量、词数。</a:t>
            </a:r>
          </a:p>
          <a:p>
            <a:pPr marL="457200" lvl="1" indent="0">
              <a:buNone/>
            </a:pPr>
            <a:endParaRPr kumimoji="1" lang="zh-CN" altLang="en-US" dirty="0" smtClean="0"/>
          </a:p>
          <a:p>
            <a:pPr lvl="1"/>
            <a:endParaRPr kumimoji="1" lang="zh-CN" altLang="en-US" dirty="0" smtClean="0"/>
          </a:p>
          <a:p>
            <a:pPr lvl="2"/>
            <a:endParaRPr kumimoji="1" lang="zh-CN" altLang="en-US" dirty="0" smtClean="0"/>
          </a:p>
          <a:p>
            <a:pPr lvl="2"/>
            <a:endParaRPr kumimoji="1" lang="zh-CN" altLang="en-US" dirty="0" smtClean="0"/>
          </a:p>
          <a:p>
            <a:pPr lvl="1"/>
            <a:endParaRPr kumimoji="1" lang="zh-CN" altLang="en-US" dirty="0" smtClean="0"/>
          </a:p>
          <a:p>
            <a:pPr lvl="1"/>
            <a:endParaRPr kumimoji="1" lang="zh-CN" altLang="en-US" dirty="0" smtClean="0"/>
          </a:p>
          <a:p>
            <a:pPr lvl="1"/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443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406" y="365125"/>
            <a:ext cx="9193188" cy="5745743"/>
          </a:xfrm>
        </p:spPr>
      </p:pic>
    </p:spTree>
    <p:extLst>
      <p:ext uri="{BB962C8B-B14F-4D97-AF65-F5344CB8AC3E}">
        <p14:creationId xmlns:p14="http://schemas.microsoft.com/office/powerpoint/2010/main" val="1878673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信息框“生”信息抽取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6" y="1690688"/>
            <a:ext cx="6502283" cy="4351338"/>
          </a:xfrm>
        </p:spPr>
      </p:pic>
    </p:spTree>
    <p:extLst>
      <p:ext uri="{BB962C8B-B14F-4D97-AF65-F5344CB8AC3E}">
        <p14:creationId xmlns:p14="http://schemas.microsoft.com/office/powerpoint/2010/main" val="1488583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基于映射的提取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45546" y="23003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InfoBox</a:t>
            </a:r>
            <a:endParaRPr kumimoji="1" lang="zh-CN" altLang="en-US" dirty="0" smtClean="0"/>
          </a:p>
          <a:p>
            <a:pPr marL="0" indent="0">
              <a:buNone/>
            </a:pPr>
            <a:r>
              <a:rPr kumimoji="1" lang="en-US" altLang="zh-CN" dirty="0" smtClean="0"/>
              <a:t>-&gt;Ontology(</a:t>
            </a:r>
            <a:r>
              <a:rPr kumimoji="1" lang="en-US" altLang="zh-CN" dirty="0" err="1" smtClean="0"/>
              <a:t>DBPedia</a:t>
            </a:r>
            <a:r>
              <a:rPr kumimoji="1" lang="zh-CN" altLang="en-US" dirty="0" smtClean="0"/>
              <a:t>本体</a:t>
            </a:r>
            <a:r>
              <a:rPr kumimoji="1" lang="en-US" altLang="zh-CN" dirty="0" smtClean="0"/>
              <a:t>)</a:t>
            </a:r>
            <a:endParaRPr kumimoji="1" lang="zh-CN" altLang="en-US" dirty="0" smtClean="0"/>
          </a:p>
          <a:p>
            <a:pPr marL="0" indent="0">
              <a:buNone/>
            </a:pPr>
            <a:r>
              <a:rPr kumimoji="1" lang="en-US" altLang="zh-CN" dirty="0" smtClean="0"/>
              <a:t>-&gt;RDF</a:t>
            </a:r>
            <a:r>
              <a:rPr kumimoji="1" lang="zh-CN" altLang="en-US" dirty="0" smtClean="0"/>
              <a:t>节点</a:t>
            </a:r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000" y="1"/>
            <a:ext cx="6562942" cy="685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77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生成的新的</a:t>
            </a:r>
            <a:r>
              <a:rPr kumimoji="1" lang="en-US" altLang="zh-CN" dirty="0" smtClean="0"/>
              <a:t>RDF</a:t>
            </a:r>
            <a:r>
              <a:rPr kumimoji="1" lang="zh-CN" altLang="en-US" dirty="0" smtClean="0"/>
              <a:t>节点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291" y="1503421"/>
            <a:ext cx="8091470" cy="499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88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自然语言处理提取（统计）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Topic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signatures</a:t>
            </a:r>
            <a:r>
              <a:rPr kumimoji="1" lang="zh-CN" altLang="en-US" dirty="0" smtClean="0"/>
              <a:t> ：</a:t>
            </a:r>
            <a:r>
              <a:rPr kumimoji="1" lang="zh-CN" altLang="en-US" dirty="0" smtClean="0"/>
              <a:t>话题标签 </a:t>
            </a:r>
          </a:p>
          <a:p>
            <a:pPr lvl="1"/>
            <a:r>
              <a:rPr kumimoji="1" lang="en-US" altLang="zh-CN" dirty="0" smtClean="0"/>
              <a:t>Wikipedia</a:t>
            </a:r>
            <a:r>
              <a:rPr kumimoji="1" lang="zh-CN" altLang="en-US" dirty="0" smtClean="0"/>
              <a:t>出现的每个单词是表示一个维度</a:t>
            </a:r>
          </a:p>
          <a:p>
            <a:pPr lvl="1"/>
            <a:r>
              <a:rPr kumimoji="1" lang="zh-CN" altLang="en-US" dirty="0" smtClean="0"/>
              <a:t>每个</a:t>
            </a:r>
            <a:r>
              <a:rPr kumimoji="1" lang="en-US" altLang="zh-CN" dirty="0" smtClean="0"/>
              <a:t>resource</a:t>
            </a:r>
            <a:r>
              <a:rPr kumimoji="1" lang="zh-CN" altLang="en-US" dirty="0" smtClean="0"/>
              <a:t>表示成一个</a:t>
            </a:r>
            <a:r>
              <a:rPr kumimoji="1" lang="en-US" altLang="zh-CN" dirty="0" smtClean="0"/>
              <a:t>VSM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TF-IDF</a:t>
            </a:r>
            <a:endParaRPr kumimoji="1" lang="zh-CN" altLang="en-US" dirty="0"/>
          </a:p>
          <a:p>
            <a:r>
              <a:rPr kumimoji="1" lang="en-US" altLang="zh-CN" dirty="0" smtClean="0"/>
              <a:t>Grammatical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gender</a:t>
            </a:r>
            <a:r>
              <a:rPr kumimoji="1" lang="zh-CN" altLang="en-US" dirty="0" smtClean="0"/>
              <a:t>：文法类别</a:t>
            </a:r>
          </a:p>
          <a:p>
            <a:pPr lvl="1"/>
            <a:r>
              <a:rPr kumimoji="1" lang="en-US" altLang="zh-CN" dirty="0" smtClean="0"/>
              <a:t>Person</a:t>
            </a:r>
            <a:r>
              <a:rPr kumimoji="1" lang="zh-CN" altLang="en-US" dirty="0" smtClean="0"/>
              <a:t>例子</a:t>
            </a:r>
          </a:p>
          <a:p>
            <a:r>
              <a:rPr kumimoji="1" lang="en-US" altLang="zh-CN" dirty="0" smtClean="0"/>
              <a:t>Lexicalization</a:t>
            </a:r>
            <a:r>
              <a:rPr kumimoji="1" lang="zh-CN" altLang="en-US" dirty="0" smtClean="0"/>
              <a:t>：词汇</a:t>
            </a:r>
          </a:p>
          <a:p>
            <a:pPr lvl="1"/>
            <a:r>
              <a:rPr kumimoji="1" lang="zh-CN" altLang="en-US" dirty="0" smtClean="0"/>
              <a:t>一个词语每个概念有一个分数，表示概率</a:t>
            </a:r>
          </a:p>
          <a:p>
            <a:r>
              <a:rPr kumimoji="1" lang="en-US" altLang="zh-CN" dirty="0" smtClean="0"/>
              <a:t>Thematic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concept</a:t>
            </a:r>
            <a:r>
              <a:rPr kumimoji="1" lang="zh-CN" altLang="en-US" dirty="0" smtClean="0"/>
              <a:t>：主题概念</a:t>
            </a:r>
          </a:p>
          <a:p>
            <a:pPr lvl="1"/>
            <a:r>
              <a:rPr kumimoji="1" lang="zh-CN" altLang="en-US" dirty="0" smtClean="0"/>
              <a:t>利用已有的概念定义标注实体的主题</a:t>
            </a:r>
          </a:p>
        </p:txBody>
      </p:sp>
    </p:spTree>
    <p:extLst>
      <p:ext uri="{BB962C8B-B14F-4D97-AF65-F5344CB8AC3E}">
        <p14:creationId xmlns:p14="http://schemas.microsoft.com/office/powerpoint/2010/main" val="1928356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477</Words>
  <Application>Microsoft Macintosh PowerPoint</Application>
  <PresentationFormat>宽屏</PresentationFormat>
  <Paragraphs>76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宋体</vt:lpstr>
      <vt:lpstr>Arial</vt:lpstr>
      <vt:lpstr>Office 主题</vt:lpstr>
      <vt:lpstr>DBPedia</vt:lpstr>
      <vt:lpstr>1、DBPedia产生动机</vt:lpstr>
      <vt:lpstr>2、抽取框架</vt:lpstr>
      <vt:lpstr>3、DBPedia抽取器</vt:lpstr>
      <vt:lpstr>PowerPoint 演示文稿</vt:lpstr>
      <vt:lpstr>信息框“生”信息抽取</vt:lpstr>
      <vt:lpstr>基于映射的提取</vt:lpstr>
      <vt:lpstr>生成的新的RDF节点</vt:lpstr>
      <vt:lpstr>自然语言处理提取（统计）</vt:lpstr>
      <vt:lpstr>4、DBPedia本体</vt:lpstr>
      <vt:lpstr>4.1DBPedia本体的类和属性</vt:lpstr>
      <vt:lpstr>4.2 共有属性</vt:lpstr>
      <vt:lpstr>4.3DBPedia本体结构分析</vt:lpstr>
      <vt:lpstr>PowerPoint 演示文稿</vt:lpstr>
      <vt:lpstr>4.4 优点和缺点</vt:lpstr>
      <vt:lpstr>4.5 DBpedia和Linked 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DBPedia</dc:title>
  <dc:creator>Microsoft Office 用户</dc:creator>
  <cp:lastModifiedBy>Microsoft Office 用户</cp:lastModifiedBy>
  <cp:revision>51</cp:revision>
  <dcterms:created xsi:type="dcterms:W3CDTF">2018-12-04T09:26:46Z</dcterms:created>
  <dcterms:modified xsi:type="dcterms:W3CDTF">2018-12-04T10:34:21Z</dcterms:modified>
</cp:coreProperties>
</file>

<file path=docProps/thumbnail.jpeg>
</file>